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9" r:id="rId4"/>
    <p:sldId id="261" r:id="rId5"/>
    <p:sldId id="260" r:id="rId6"/>
    <p:sldId id="262" r:id="rId7"/>
    <p:sldId id="258" r:id="rId8"/>
    <p:sldId id="263" r:id="rId9"/>
    <p:sldId id="264" r:id="rId10"/>
    <p:sldId id="265" r:id="rId11"/>
    <p:sldId id="266" r:id="rId12"/>
    <p:sldId id="267" r:id="rId13"/>
  </p:sldIdLst>
  <p:sldSz cx="9144000" cy="6858000" type="screen4x3"/>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7FEECFD-393A-4B00-AE1A-9646BB804D10}">
          <p14:sldIdLst>
            <p14:sldId id="256"/>
            <p14:sldId id="257"/>
            <p14:sldId id="259"/>
            <p14:sldId id="261"/>
            <p14:sldId id="260"/>
            <p14:sldId id="262"/>
            <p14:sldId id="258"/>
            <p14:sldId id="263"/>
            <p14:sldId id="264"/>
            <p14:sldId id="265"/>
            <p14:sldId id="266"/>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114" d="100"/>
          <a:sy n="114" d="100"/>
        </p:scale>
        <p:origin x="-93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6E69F-3ABC-4B8E-A6B9-99D2879908EE}" type="datetimeFigureOut">
              <a:rPr lang="de-DE" smtClean="0"/>
              <a:pPr/>
              <a:t>06.11.2017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94778-259D-4CCB-B309-417931C0159A}" type="slidenum">
              <a:rPr lang="de-DE" smtClean="0"/>
              <a:pPr/>
              <a:t>‹Nr.›</a:t>
            </a:fld>
            <a:endParaRPr lang="de-DE"/>
          </a:p>
        </p:txBody>
      </p:sp>
    </p:spTree>
    <p:extLst>
      <p:ext uri="{BB962C8B-B14F-4D97-AF65-F5344CB8AC3E}">
        <p14:creationId xmlns:p14="http://schemas.microsoft.com/office/powerpoint/2010/main" val="271550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445BBBD0-4ECE-4522-8DBC-0D69F4529D3D}"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transition spd="slow" advClick="0" advTm="10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445BBBD0-4ECE-4522-8DBC-0D69F4529D3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transition spd="slow" advClick="0" advTm="10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C494EF1C-DD68-46F8-AC7B-F27C9DDB25A0}" type="datetimeFigureOut">
              <a:rPr lang="de-DE" smtClean="0"/>
              <a:pPr/>
              <a:t>06.11.2017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5BBBD0-4ECE-4522-8DBC-0D69F4529D3D}" type="slidenum">
              <a:rPr lang="de-DE" smtClean="0"/>
              <a:pPr/>
              <a:t>‹Nr.›</a:t>
            </a:fld>
            <a:endParaRPr lang="de-DE"/>
          </a:p>
        </p:txBody>
      </p:sp>
    </p:spTree>
  </p:cSld>
  <p:clrMapOvr>
    <a:masterClrMapping/>
  </p:clrMapOvr>
  <p:transition spd="slow" advClick="0" advTm="10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94EF1C-DD68-46F8-AC7B-F27C9DDB25A0}" type="datetimeFigureOut">
              <a:rPr lang="de-DE" smtClean="0"/>
              <a:pPr/>
              <a:t>06.11.2017</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45BBBD0-4ECE-4522-8DBC-0D69F4529D3D}"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764704"/>
            <a:ext cx="7702624" cy="2088232"/>
          </a:xfrm>
        </p:spPr>
        <p:txBody>
          <a:bodyPr>
            <a:normAutofit/>
          </a:bodyPr>
          <a:lstStyle/>
          <a:p>
            <a:r>
              <a:rPr lang="de-DE" sz="4000" dirty="0" smtClean="0"/>
              <a:t> </a:t>
            </a:r>
            <a:r>
              <a:rPr lang="de-DE" sz="4000" b="1" dirty="0" smtClean="0">
                <a:solidFill>
                  <a:srgbClr val="FFC000"/>
                </a:solidFill>
              </a:rPr>
              <a:t>Tage der  Schulverpflegung</a:t>
            </a:r>
            <a:endParaRPr lang="de-DE" sz="4000" b="1" dirty="0">
              <a:solidFill>
                <a:srgbClr val="FFC000"/>
              </a:solidFill>
            </a:endParaRPr>
          </a:p>
        </p:txBody>
      </p:sp>
      <p:sp>
        <p:nvSpPr>
          <p:cNvPr id="3" name="Untertitel 2"/>
          <p:cNvSpPr>
            <a:spLocks noGrp="1"/>
          </p:cNvSpPr>
          <p:nvPr>
            <p:ph type="subTitle" idx="1"/>
          </p:nvPr>
        </p:nvSpPr>
        <p:spPr>
          <a:xfrm>
            <a:off x="1371600" y="2708920"/>
            <a:ext cx="6400800" cy="2929880"/>
          </a:xfrm>
        </p:spPr>
        <p:txBody>
          <a:bodyPr>
            <a:normAutofit/>
          </a:bodyPr>
          <a:lstStyle/>
          <a:p>
            <a:r>
              <a:rPr lang="de-DE" dirty="0">
                <a:solidFill>
                  <a:schemeClr val="tx1">
                    <a:lumMod val="85000"/>
                  </a:schemeClr>
                </a:solidFill>
                <a:effectLst>
                  <a:outerShdw blurRad="38100" dist="38100" dir="2700000" algn="tl">
                    <a:srgbClr val="000000">
                      <a:alpha val="43137"/>
                    </a:srgbClr>
                  </a:outerShdw>
                </a:effectLst>
                <a:latin typeface="+mj-lt"/>
              </a:rPr>
              <a:t>Präsentation der Durchführung</a:t>
            </a:r>
          </a:p>
          <a:p>
            <a:r>
              <a:rPr lang="de-DE" dirty="0">
                <a:solidFill>
                  <a:schemeClr val="tx1">
                    <a:lumMod val="85000"/>
                  </a:schemeClr>
                </a:solidFill>
                <a:effectLst>
                  <a:outerShdw blurRad="38100" dist="38100" dir="2700000" algn="tl">
                    <a:srgbClr val="000000">
                      <a:alpha val="43137"/>
                    </a:srgbClr>
                  </a:outerShdw>
                </a:effectLst>
                <a:latin typeface="+mj-lt"/>
              </a:rPr>
              <a:t> </a:t>
            </a:r>
            <a:r>
              <a:rPr lang="de-DE" sz="2000" dirty="0">
                <a:solidFill>
                  <a:schemeClr val="tx1">
                    <a:lumMod val="85000"/>
                  </a:schemeClr>
                </a:solidFill>
                <a:effectLst>
                  <a:outerShdw blurRad="38100" dist="38100" dir="2700000" algn="tl">
                    <a:srgbClr val="000000">
                      <a:alpha val="43137"/>
                    </a:srgbClr>
                  </a:outerShdw>
                </a:effectLst>
                <a:latin typeface="+mj-lt"/>
              </a:rPr>
              <a:t>Klasse </a:t>
            </a:r>
          </a:p>
          <a:p>
            <a:r>
              <a:rPr lang="de-DE" sz="2000" dirty="0" smtClean="0">
                <a:solidFill>
                  <a:schemeClr val="tx1">
                    <a:lumMod val="85000"/>
                  </a:schemeClr>
                </a:solidFill>
                <a:effectLst>
                  <a:outerShdw blurRad="38100" dist="38100" dir="2700000" algn="tl">
                    <a:srgbClr val="000000">
                      <a:alpha val="43137"/>
                    </a:srgbClr>
                  </a:outerShdw>
                </a:effectLst>
                <a:latin typeface="+mj-lt"/>
              </a:rPr>
              <a:t>BVJ Hauswirtschaft-Pflege</a:t>
            </a:r>
            <a:endParaRPr lang="de-DE" sz="2000" dirty="0">
              <a:solidFill>
                <a:schemeClr val="tx1">
                  <a:lumMod val="85000"/>
                </a:schemeClr>
              </a:solidFill>
              <a:effectLst>
                <a:outerShdw blurRad="38100" dist="38100" dir="2700000" algn="tl">
                  <a:srgbClr val="000000">
                    <a:alpha val="43137"/>
                  </a:srgbClr>
                </a:outerShdw>
              </a:effectLst>
              <a:latin typeface="+mj-lt"/>
            </a:endParaRPr>
          </a:p>
          <a:p>
            <a:r>
              <a:rPr lang="de-DE" sz="2000" dirty="0">
                <a:solidFill>
                  <a:schemeClr val="tx1">
                    <a:lumMod val="85000"/>
                  </a:schemeClr>
                </a:solidFill>
                <a:effectLst>
                  <a:outerShdw blurRad="38100" dist="38100" dir="2700000" algn="tl">
                    <a:srgbClr val="000000">
                      <a:alpha val="43137"/>
                    </a:srgbClr>
                  </a:outerShdw>
                </a:effectLst>
                <a:latin typeface="+mj-lt"/>
              </a:rPr>
              <a:t> der </a:t>
            </a:r>
            <a:endParaRPr lang="de-DE" sz="2000" dirty="0" smtClean="0">
              <a:solidFill>
                <a:schemeClr val="tx1">
                  <a:lumMod val="85000"/>
                </a:schemeClr>
              </a:solidFill>
              <a:effectLst>
                <a:outerShdw blurRad="38100" dist="38100" dir="2700000" algn="tl">
                  <a:srgbClr val="000000">
                    <a:alpha val="43137"/>
                  </a:srgbClr>
                </a:outerShdw>
              </a:effectLst>
              <a:latin typeface="+mj-lt"/>
            </a:endParaRPr>
          </a:p>
          <a:p>
            <a:r>
              <a:rPr lang="de-DE" sz="2000" dirty="0" smtClean="0">
                <a:solidFill>
                  <a:schemeClr val="tx1">
                    <a:lumMod val="85000"/>
                  </a:schemeClr>
                </a:solidFill>
                <a:effectLst>
                  <a:outerShdw blurRad="38100" dist="38100" dir="2700000" algn="tl">
                    <a:srgbClr val="000000">
                      <a:alpha val="43137"/>
                    </a:srgbClr>
                  </a:outerShdw>
                </a:effectLst>
                <a:latin typeface="+mj-lt"/>
              </a:rPr>
              <a:t>Adolph-Kolping-Schule</a:t>
            </a:r>
            <a:endParaRPr lang="de-DE" sz="2000" dirty="0">
              <a:solidFill>
                <a:schemeClr val="tx1">
                  <a:lumMod val="85000"/>
                </a:schemeClr>
              </a:solidFill>
              <a:effectLst>
                <a:outerShdw blurRad="38100" dist="38100" dir="2700000" algn="tl">
                  <a:srgbClr val="000000">
                    <a:alpha val="43137"/>
                  </a:srgbClr>
                </a:outerShdw>
              </a:effectLst>
              <a:latin typeface="+mj-lt"/>
            </a:endParaRPr>
          </a:p>
          <a:p>
            <a:r>
              <a:rPr lang="de-DE" sz="2000" dirty="0" smtClean="0">
                <a:solidFill>
                  <a:schemeClr val="tx1">
                    <a:lumMod val="85000"/>
                  </a:schemeClr>
                </a:solidFill>
                <a:effectLst>
                  <a:outerShdw blurRad="38100" dist="38100" dir="2700000" algn="tl">
                    <a:srgbClr val="000000">
                      <a:alpha val="43137"/>
                    </a:srgbClr>
                  </a:outerShdw>
                </a:effectLst>
                <a:latin typeface="+mj-lt"/>
              </a:rPr>
              <a:t>Schweinfurt/Bad </a:t>
            </a:r>
            <a:r>
              <a:rPr lang="de-DE" sz="2000" dirty="0">
                <a:solidFill>
                  <a:schemeClr val="tx1">
                    <a:lumMod val="85000"/>
                  </a:schemeClr>
                </a:solidFill>
                <a:effectLst>
                  <a:outerShdw blurRad="38100" dist="38100" dir="2700000" algn="tl">
                    <a:srgbClr val="000000">
                      <a:alpha val="43137"/>
                    </a:srgbClr>
                  </a:outerShdw>
                </a:effectLst>
                <a:latin typeface="+mj-lt"/>
              </a:rPr>
              <a:t>Neustadt </a:t>
            </a:r>
          </a:p>
          <a:p>
            <a:endParaRPr lang="de-DE" dirty="0">
              <a:solidFill>
                <a:schemeClr val="accent6">
                  <a:lumMod val="75000"/>
                </a:schemeClr>
              </a:solidFill>
            </a:endParaRPr>
          </a:p>
        </p:txBody>
      </p:sp>
    </p:spTree>
    <p:extLst>
      <p:ext uri="{BB962C8B-B14F-4D97-AF65-F5344CB8AC3E}">
        <p14:creationId xmlns:p14="http://schemas.microsoft.com/office/powerpoint/2010/main" val="2041557996"/>
      </p:ext>
    </p:extLst>
  </p:cSld>
  <p:clrMapOvr>
    <a:masterClrMapping/>
  </p:clrMapOvr>
  <p:transition spd="slow" advClick="0" advTm="10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4653136"/>
            <a:ext cx="6696744" cy="566738"/>
          </a:xfrm>
        </p:spPr>
        <p:txBody>
          <a:bodyPr>
            <a:noAutofit/>
          </a:bodyPr>
          <a:lstStyle/>
          <a:p>
            <a:pPr algn="ctr"/>
            <a:r>
              <a:rPr lang="de-DE" dirty="0" smtClean="0">
                <a:solidFill>
                  <a:srgbClr val="FFC000"/>
                </a:solidFill>
                <a:effectLst>
                  <a:outerShdw blurRad="38100" dist="38100" dir="2700000" algn="tl">
                    <a:srgbClr val="000000">
                      <a:alpha val="43137"/>
                    </a:srgbClr>
                  </a:outerShdw>
                </a:effectLst>
              </a:rPr>
              <a:t>Pausenverpflegung</a:t>
            </a:r>
            <a:r>
              <a:rPr lang="de-DE" dirty="0" smtClean="0">
                <a:solidFill>
                  <a:srgbClr val="FFC000"/>
                </a:solidFill>
              </a:rPr>
              <a:t> für die 1. Pause 10.10 Uhr</a:t>
            </a:r>
            <a:endParaRPr lang="de-DE" dirty="0">
              <a:solidFill>
                <a:srgbClr val="FFC000"/>
              </a:solidFill>
            </a:endParaRPr>
          </a:p>
        </p:txBody>
      </p:sp>
      <p:pic>
        <p:nvPicPr>
          <p:cNvPr id="5" name="Bildplatzhalter 4" descr="20171017_13274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5400000">
            <a:off x="-504564" y="1016732"/>
            <a:ext cx="4320480"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platzhalter 3"/>
          <p:cNvSpPr>
            <a:spLocks noGrp="1"/>
          </p:cNvSpPr>
          <p:nvPr>
            <p:ph type="body" sz="half" idx="2"/>
          </p:nvPr>
        </p:nvSpPr>
        <p:spPr>
          <a:xfrm>
            <a:off x="1763688" y="5373216"/>
            <a:ext cx="5486400" cy="1230014"/>
          </a:xfrm>
        </p:spPr>
        <p:txBody>
          <a:bodyPr>
            <a:noAutofit/>
          </a:bodyPr>
          <a:lstStyle/>
          <a:p>
            <a:pPr algn="ctr"/>
            <a:r>
              <a:rPr lang="de-DE" sz="1600" dirty="0" smtClean="0">
                <a:latin typeface="+mj-lt"/>
              </a:rPr>
              <a:t>Der Aufstrich besteht aus Kürbis und Äpfeln zu gleichen Teilen, Geschmackszutaten wie Zitronensaft, Zitronenschale und getrocknete Aprikosen</a:t>
            </a:r>
            <a:endParaRPr lang="de-DE" sz="1600" dirty="0">
              <a:latin typeface="+mj-lt"/>
            </a:endParaRPr>
          </a:p>
        </p:txBody>
      </p:sp>
      <p:pic>
        <p:nvPicPr>
          <p:cNvPr id="6" name="Grafik 5" descr="20171019_0928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461786" y="1074718"/>
            <a:ext cx="4292436"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descr="20171019_09400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381836" y="1034988"/>
            <a:ext cx="4320480" cy="27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0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Autofit/>
          </a:bodyPr>
          <a:lstStyle/>
          <a:p>
            <a:r>
              <a:rPr lang="de-DE" sz="1600" dirty="0" smtClean="0">
                <a:solidFill>
                  <a:schemeClr val="tx1"/>
                </a:solidFill>
                <a:effectLst/>
              </a:rPr>
              <a:t>Die Speisen waren nun zubereitet und fertiggestellt, jetzt konnten die Mitschülerinnen und Mitschüler der Schule zum Probieren kommen. Manche trauten sich von der ganzen Speisenauswahl zu kosten. Andere probierten erst kleine Mengen, waren aber dann überrascht von dem guten Geschmack und nahmen sich ein zweites Mal.</a:t>
            </a:r>
            <a:endParaRPr lang="de-DE" sz="1600" dirty="0">
              <a:solidFill>
                <a:schemeClr val="tx1"/>
              </a:solidFill>
              <a:effectLst/>
            </a:endParaRPr>
          </a:p>
        </p:txBody>
      </p:sp>
      <p:pic>
        <p:nvPicPr>
          <p:cNvPr id="4" name="Inhaltsplatzhalter 3" descr="20171019_090317.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009781">
            <a:off x="-138754" y="2163090"/>
            <a:ext cx="2956809" cy="174421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perspectiveFront"/>
            <a:lightRig rig="twoPt" dir="t">
              <a:rot lat="0" lon="0" rev="7200000"/>
            </a:lightRig>
          </a:scene3d>
          <a:sp3d>
            <a:bevelT w="25400" h="19050"/>
            <a:contourClr>
              <a:srgbClr val="FFFFFF"/>
            </a:contourClr>
          </a:sp3d>
        </p:spPr>
      </p:pic>
      <p:pic>
        <p:nvPicPr>
          <p:cNvPr id="5" name="Grafik 4" descr="20171019_10104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31278">
            <a:off x="611560" y="3974299"/>
            <a:ext cx="1800200" cy="2695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fik 5" descr="20171019_10124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85702">
            <a:off x="2267744" y="2380884"/>
            <a:ext cx="2160570" cy="3841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descr="20171019_10212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02678">
            <a:off x="4846010" y="4022016"/>
            <a:ext cx="4176464" cy="2349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descr="20171019_102135.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20148">
            <a:off x="4364022" y="1788282"/>
            <a:ext cx="4240426" cy="2385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10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3008313" cy="491654"/>
          </a:xfrm>
        </p:spPr>
        <p:txBody>
          <a:bodyPr>
            <a:noAutofit/>
          </a:bodyPr>
          <a:lstStyle/>
          <a:p>
            <a:pPr algn="ctr"/>
            <a:r>
              <a:rPr lang="de-DE" sz="2800" b="1" dirty="0" smtClean="0">
                <a:solidFill>
                  <a:srgbClr val="FFC000"/>
                </a:solidFill>
                <a:effectLst/>
              </a:rPr>
              <a:t>BVJ/HW-Pflege</a:t>
            </a:r>
            <a:endParaRPr lang="de-DE" sz="2800" b="1" dirty="0">
              <a:solidFill>
                <a:srgbClr val="FFC000"/>
              </a:solidFill>
              <a:effectLst/>
            </a:endParaRPr>
          </a:p>
        </p:txBody>
      </p:sp>
      <p:sp>
        <p:nvSpPr>
          <p:cNvPr id="5" name="Textplatzhalter 4"/>
          <p:cNvSpPr>
            <a:spLocks noGrp="1"/>
          </p:cNvSpPr>
          <p:nvPr>
            <p:ph type="body" idx="2"/>
          </p:nvPr>
        </p:nvSpPr>
        <p:spPr>
          <a:xfrm>
            <a:off x="539552" y="1484784"/>
            <a:ext cx="3008313" cy="6873627"/>
          </a:xfrm>
        </p:spPr>
        <p:txBody>
          <a:bodyPr/>
          <a:lstStyle/>
          <a:p>
            <a:endParaRPr lang="de-DE" dirty="0" smtClean="0"/>
          </a:p>
          <a:p>
            <a:pPr algn="ctr"/>
            <a:r>
              <a:rPr lang="de-DE" sz="1600" dirty="0" smtClean="0">
                <a:latin typeface="+mj-lt"/>
              </a:rPr>
              <a:t>Die Schüler </a:t>
            </a:r>
          </a:p>
          <a:p>
            <a:pPr algn="ctr"/>
            <a:r>
              <a:rPr lang="de-DE" sz="1600" dirty="0" smtClean="0">
                <a:latin typeface="+mj-lt"/>
              </a:rPr>
              <a:t>der Klasse</a:t>
            </a:r>
          </a:p>
          <a:p>
            <a:pPr algn="ctr"/>
            <a:r>
              <a:rPr lang="de-DE" sz="1600" dirty="0" smtClean="0">
                <a:latin typeface="+mj-lt"/>
              </a:rPr>
              <a:t> BVJ/HW-Pflege hatten Spaß an diesem Projekt.</a:t>
            </a:r>
          </a:p>
          <a:p>
            <a:pPr algn="ctr"/>
            <a:endParaRPr lang="de-DE" sz="1600" dirty="0" smtClean="0">
              <a:latin typeface="+mj-lt"/>
            </a:endParaRPr>
          </a:p>
          <a:p>
            <a:pPr algn="ctr"/>
            <a:r>
              <a:rPr lang="de-DE" sz="1600" dirty="0" smtClean="0">
                <a:latin typeface="+mj-lt"/>
              </a:rPr>
              <a:t> Alle waren am Ende sehr zufrieden mit ihren Ergebnissen.</a:t>
            </a:r>
          </a:p>
          <a:p>
            <a:pPr algn="ctr"/>
            <a:endParaRPr lang="de-DE" sz="1600" dirty="0" smtClean="0">
              <a:latin typeface="+mj-lt"/>
            </a:endParaRPr>
          </a:p>
          <a:p>
            <a:pPr algn="ctr"/>
            <a:r>
              <a:rPr lang="de-DE" sz="1600" dirty="0" smtClean="0">
                <a:latin typeface="+mj-lt"/>
              </a:rPr>
              <a:t> Sie konnten zeigen,</a:t>
            </a:r>
          </a:p>
          <a:p>
            <a:pPr algn="ctr"/>
            <a:r>
              <a:rPr lang="de-DE" sz="1600" dirty="0" smtClean="0">
                <a:latin typeface="+mj-lt"/>
              </a:rPr>
              <a:t> wie vielfältig der Kürbis</a:t>
            </a:r>
          </a:p>
          <a:p>
            <a:pPr algn="ctr"/>
            <a:r>
              <a:rPr lang="de-DE" sz="1600" dirty="0" smtClean="0">
                <a:latin typeface="+mj-lt"/>
              </a:rPr>
              <a:t> in der Küche verwendet werden kann</a:t>
            </a:r>
          </a:p>
          <a:p>
            <a:pPr algn="ctr"/>
            <a:endParaRPr lang="de-DE" sz="1600" dirty="0"/>
          </a:p>
        </p:txBody>
      </p:sp>
      <p:pic>
        <p:nvPicPr>
          <p:cNvPr id="6" name="Inhaltsplatzhalter 5" descr="20171019_094153.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760793">
            <a:off x="3381265" y="2191206"/>
            <a:ext cx="5700947" cy="33165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10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C000"/>
                </a:solidFill>
                <a:latin typeface="Lucida Sans Unicode" pitchFamily="34" charset="0"/>
                <a:cs typeface="Lucida Sans Unicode" pitchFamily="34" charset="0"/>
              </a:rPr>
              <a:t>Vorüberlegungen</a:t>
            </a:r>
            <a:endParaRPr lang="de-DE" dirty="0">
              <a:solidFill>
                <a:srgbClr val="FFC000"/>
              </a:solidFill>
              <a:latin typeface="Lucida Sans Unicode" pitchFamily="34" charset="0"/>
              <a:cs typeface="Lucida Sans Unicode" pitchFamily="34" charset="0"/>
            </a:endParaRPr>
          </a:p>
        </p:txBody>
      </p:sp>
      <p:pic>
        <p:nvPicPr>
          <p:cNvPr id="4" name="Inhaltsplatzhalt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59832" y="1789240"/>
            <a:ext cx="5616623" cy="4176464"/>
          </a:xfrm>
        </p:spPr>
      </p:pic>
      <p:sp>
        <p:nvSpPr>
          <p:cNvPr id="5" name="Textfeld 4"/>
          <p:cNvSpPr txBox="1"/>
          <p:nvPr/>
        </p:nvSpPr>
        <p:spPr>
          <a:xfrm>
            <a:off x="467544" y="1700808"/>
            <a:ext cx="2520280" cy="4247317"/>
          </a:xfrm>
          <a:prstGeom prst="rect">
            <a:avLst/>
          </a:prstGeom>
          <a:noFill/>
        </p:spPr>
        <p:txBody>
          <a:bodyPr wrap="square" rtlCol="0">
            <a:spAutoFit/>
          </a:bodyPr>
          <a:lstStyle/>
          <a:p>
            <a:r>
              <a:rPr lang="de-DE" sz="1500" dirty="0" smtClean="0">
                <a:latin typeface="+mj-lt"/>
              </a:rPr>
              <a:t>Zuerst einmal informierten wir uns anhand des Saisonkalenders, welches Gemüse denn gerade Saison hat. </a:t>
            </a:r>
          </a:p>
          <a:p>
            <a:endParaRPr lang="de-DE" sz="1500" dirty="0" smtClean="0">
              <a:latin typeface="+mj-lt"/>
            </a:endParaRPr>
          </a:p>
          <a:p>
            <a:r>
              <a:rPr lang="de-DE" sz="1500" dirty="0" smtClean="0">
                <a:latin typeface="+mj-lt"/>
              </a:rPr>
              <a:t>Wir entschieden uns für den Kürbis und suchten im Internet nach den verschiedenen Kürbisarten und nach Rezepten, die sich für die Schulverpflegung eignen würden. </a:t>
            </a:r>
          </a:p>
          <a:p>
            <a:endParaRPr lang="de-DE" sz="1500" dirty="0" smtClean="0">
              <a:latin typeface="+mj-lt"/>
            </a:endParaRPr>
          </a:p>
          <a:p>
            <a:r>
              <a:rPr lang="de-DE" sz="1500" dirty="0" smtClean="0">
                <a:latin typeface="+mj-lt"/>
              </a:rPr>
              <a:t>Dabei stießen wir auch auf witzige Dekorations-</a:t>
            </a:r>
          </a:p>
          <a:p>
            <a:r>
              <a:rPr lang="de-DE" sz="1500" dirty="0" smtClean="0">
                <a:latin typeface="+mj-lt"/>
              </a:rPr>
              <a:t>möglichkeiten.</a:t>
            </a:r>
            <a:endParaRPr lang="de-DE" sz="1500" dirty="0">
              <a:latin typeface="+mj-lt"/>
            </a:endParaRPr>
          </a:p>
        </p:txBody>
      </p:sp>
    </p:spTree>
    <p:extLst>
      <p:ext uri="{BB962C8B-B14F-4D97-AF65-F5344CB8AC3E}">
        <p14:creationId xmlns:p14="http://schemas.microsoft.com/office/powerpoint/2010/main" val="2936669845"/>
      </p:ext>
    </p:extLst>
  </p:cSld>
  <p:clrMapOvr>
    <a:masterClrMapping/>
  </p:clrMapOvr>
  <p:transition spd="slow" advClick="0" advTm="10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4032448" cy="5112568"/>
          </a:xfrm>
        </p:spPr>
        <p:txBody>
          <a:bodyPr>
            <a:normAutofit/>
          </a:bodyPr>
          <a:lstStyle/>
          <a:p>
            <a:r>
              <a:rPr lang="de-DE" sz="1800" dirty="0" smtClean="0">
                <a:effectLst/>
              </a:rPr>
              <a:t> </a:t>
            </a:r>
            <a:r>
              <a:rPr lang="de-DE" sz="1800" dirty="0" smtClean="0">
                <a:solidFill>
                  <a:schemeClr val="tx1"/>
                </a:solidFill>
                <a:effectLst/>
                <a:cs typeface="Lucida Sans Unicode" pitchFamily="34" charset="0"/>
              </a:rPr>
              <a:t>- Wie gesund ist der Kürbis?</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 Wie viele Arten gibt es?</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 Welche Inhaltsstoffe hat der </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Kürbis?</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 Wie hoch ist der Vitamin- und </a:t>
            </a:r>
            <a:br>
              <a:rPr lang="de-DE" sz="1800" dirty="0" smtClean="0">
                <a:solidFill>
                  <a:schemeClr val="tx1"/>
                </a:solidFill>
                <a:effectLst/>
                <a:cs typeface="Lucida Sans Unicode" pitchFamily="34" charset="0"/>
              </a:rPr>
            </a:br>
            <a:r>
              <a:rPr lang="de-DE" sz="1800" dirty="0" smtClean="0">
                <a:solidFill>
                  <a:schemeClr val="tx1"/>
                </a:solidFill>
                <a:effectLst/>
                <a:cs typeface="Lucida Sans Unicode" pitchFamily="34" charset="0"/>
              </a:rPr>
              <a:t>   Mineralstoffgehalt in Kürbissen?</a:t>
            </a:r>
            <a:br>
              <a:rPr lang="de-DE" sz="1800" dirty="0" smtClean="0">
                <a:solidFill>
                  <a:schemeClr val="tx1"/>
                </a:solidFill>
                <a:effectLst/>
                <a:cs typeface="Lucida Sans Unicode" pitchFamily="34" charset="0"/>
              </a:rPr>
            </a:br>
            <a:r>
              <a:rPr lang="de-DE" sz="2000" dirty="0" smtClean="0">
                <a:solidFill>
                  <a:schemeClr val="tx1"/>
                </a:solidFill>
                <a:effectLst/>
                <a:cs typeface="Lucida Sans Unicode" pitchFamily="34" charset="0"/>
              </a:rPr>
              <a:t/>
            </a:r>
            <a:br>
              <a:rPr lang="de-DE" sz="2000" dirty="0" smtClean="0">
                <a:solidFill>
                  <a:schemeClr val="tx1"/>
                </a:solidFill>
                <a:effectLst/>
                <a:cs typeface="Lucida Sans Unicode" pitchFamily="34" charset="0"/>
              </a:rPr>
            </a:br>
            <a:r>
              <a:rPr lang="de-DE" sz="2000" dirty="0" smtClean="0">
                <a:solidFill>
                  <a:schemeClr val="tx1"/>
                </a:solidFill>
                <a:effectLst/>
                <a:cs typeface="Lucida Sans Unicode" pitchFamily="34" charset="0"/>
              </a:rPr>
              <a:t>Diese und andere Fragen erarbeitete die Klasse anhand eines Textes und den dazugehörigen Fragen </a:t>
            </a:r>
            <a:r>
              <a:rPr lang="de-DE" sz="2000" dirty="0" smtClean="0">
                <a:effectLst/>
              </a:rPr>
              <a:t>!</a:t>
            </a:r>
            <a:endParaRPr lang="de-DE" sz="2000" dirty="0">
              <a:effectLst/>
            </a:endParaRPr>
          </a:p>
        </p:txBody>
      </p:sp>
      <p:pic>
        <p:nvPicPr>
          <p:cNvPr id="9" name="Inhaltsplatzhalter 8"/>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0" y="620688"/>
            <a:ext cx="3816424" cy="4787076"/>
          </a:xfrm>
        </p:spPr>
      </p:pic>
      <p:sp>
        <p:nvSpPr>
          <p:cNvPr id="7" name="Textfeld 6"/>
          <p:cNvSpPr txBox="1"/>
          <p:nvPr/>
        </p:nvSpPr>
        <p:spPr>
          <a:xfrm>
            <a:off x="827584" y="476672"/>
            <a:ext cx="7704856" cy="523220"/>
          </a:xfrm>
          <a:prstGeom prst="rect">
            <a:avLst/>
          </a:prstGeom>
          <a:noFill/>
        </p:spPr>
        <p:txBody>
          <a:bodyPr wrap="square" rtlCol="0">
            <a:spAutoFit/>
          </a:bodyPr>
          <a:lstStyle/>
          <a:p>
            <a:r>
              <a:rPr lang="de-DE" sz="2800" dirty="0" smtClean="0">
                <a:solidFill>
                  <a:srgbClr val="FFC000"/>
                </a:solidFill>
                <a:effectLst>
                  <a:outerShdw blurRad="38100" dist="38100" dir="2700000" algn="tl">
                    <a:srgbClr val="000000">
                      <a:alpha val="43137"/>
                    </a:srgbClr>
                  </a:outerShdw>
                </a:effectLst>
                <a:latin typeface="+mj-lt"/>
              </a:rPr>
              <a:t>Fragen über Fragen</a:t>
            </a:r>
            <a:endParaRPr lang="de-DE" sz="2800" dirty="0">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22663131"/>
      </p:ext>
    </p:extLst>
  </p:cSld>
  <p:clrMapOvr>
    <a:masterClrMapping/>
  </p:clrMapOvr>
  <p:transition spd="slow" advClick="0" advTm="10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1364704"/>
          </a:xfrm>
        </p:spPr>
        <p:txBody>
          <a:bodyPr>
            <a:normAutofit/>
          </a:bodyPr>
          <a:lstStyle/>
          <a:p>
            <a:r>
              <a:rPr lang="de-DE" sz="1600" b="0" dirty="0" smtClean="0">
                <a:solidFill>
                  <a:schemeClr val="tx1"/>
                </a:solidFill>
              </a:rPr>
              <a:t>Informationstext und die dazugehörigen Fragen!</a:t>
            </a:r>
            <a:endParaRPr lang="de-DE" sz="1600" b="0" dirty="0">
              <a:solidFill>
                <a:schemeClr val="tx1"/>
              </a:solidFill>
            </a:endParaRPr>
          </a:p>
        </p:txBody>
      </p:sp>
      <p:pic>
        <p:nvPicPr>
          <p:cNvPr id="5" name="Bildplatzhalt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403648" y="1196752"/>
            <a:ext cx="6480720" cy="4114800"/>
          </a:xfrm>
        </p:spPr>
      </p:pic>
      <p:sp>
        <p:nvSpPr>
          <p:cNvPr id="4" name="Textplatzhalter 3"/>
          <p:cNvSpPr>
            <a:spLocks noGrp="1"/>
          </p:cNvSpPr>
          <p:nvPr>
            <p:ph type="body" sz="half" idx="2"/>
          </p:nvPr>
        </p:nvSpPr>
        <p:spPr>
          <a:xfrm>
            <a:off x="1547664" y="476672"/>
            <a:ext cx="6192688" cy="530352"/>
          </a:xfrm>
        </p:spPr>
        <p:txBody>
          <a:bodyPr>
            <a:noAutofit/>
          </a:bodyPr>
          <a:lstStyle/>
          <a:p>
            <a:pPr algn="ctr"/>
            <a:r>
              <a:rPr lang="de-DE" sz="1800" dirty="0" smtClean="0">
                <a:solidFill>
                  <a:srgbClr val="FFC000"/>
                </a:solidFill>
                <a:effectLst>
                  <a:outerShdw blurRad="38100" dist="38100" dir="2700000" algn="tl">
                    <a:srgbClr val="000000">
                      <a:alpha val="43137"/>
                    </a:srgbClr>
                  </a:outerShdw>
                </a:effectLst>
                <a:latin typeface="+mj-lt"/>
              </a:rPr>
              <a:t>Zum Beispiel: Welche Früchte gehören zu den näheren Verwandten des Kürbis?</a:t>
            </a:r>
            <a:endParaRPr lang="de-DE" sz="1800" dirty="0">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56358393"/>
      </p:ext>
    </p:extLst>
  </p:cSld>
  <p:clrMapOvr>
    <a:masterClrMapping/>
  </p:clrMapOvr>
  <p:transition spd="slow" advClick="0" advTm="10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3008313" cy="432048"/>
          </a:xfrm>
        </p:spPr>
        <p:txBody>
          <a:bodyPr/>
          <a:lstStyle/>
          <a:p>
            <a:pPr algn="ctr"/>
            <a:r>
              <a:rPr lang="de-DE" b="1" dirty="0" smtClean="0">
                <a:solidFill>
                  <a:srgbClr val="FFC000"/>
                </a:solidFill>
                <a:effectLst/>
              </a:rPr>
              <a:t>   </a:t>
            </a:r>
            <a:r>
              <a:rPr lang="de-DE" sz="2000" dirty="0" smtClean="0">
                <a:solidFill>
                  <a:srgbClr val="FFC000"/>
                </a:solidFill>
                <a:effectLst/>
              </a:rPr>
              <a:t>Rezeptbeispiele</a:t>
            </a:r>
            <a:endParaRPr lang="de-DE" sz="2000" dirty="0">
              <a:solidFill>
                <a:srgbClr val="FFC000"/>
              </a:solidFill>
              <a:effectLst/>
            </a:endParaRPr>
          </a:p>
        </p:txBody>
      </p:sp>
      <p:sp>
        <p:nvSpPr>
          <p:cNvPr id="4" name="Textplatzhalter 3"/>
          <p:cNvSpPr>
            <a:spLocks noGrp="1"/>
          </p:cNvSpPr>
          <p:nvPr>
            <p:ph type="body" idx="2"/>
          </p:nvPr>
        </p:nvSpPr>
        <p:spPr>
          <a:xfrm>
            <a:off x="683568" y="908721"/>
            <a:ext cx="2808312" cy="2088231"/>
          </a:xfrm>
          <a:solidFill>
            <a:schemeClr val="bg2">
              <a:lumMod val="60000"/>
              <a:lumOff val="40000"/>
            </a:schemeClr>
          </a:solidFill>
        </p:spPr>
        <p:txBody>
          <a:bodyPr>
            <a:normAutofit lnSpcReduction="10000"/>
          </a:bodyPr>
          <a:lstStyle/>
          <a:p>
            <a:pPr algn="ctr"/>
            <a:endParaRPr lang="de-DE" sz="1600" dirty="0" smtClean="0">
              <a:solidFill>
                <a:srgbClr val="FFC000"/>
              </a:solidFill>
              <a:latin typeface="+mj-lt"/>
            </a:endParaRPr>
          </a:p>
          <a:p>
            <a:pPr algn="ctr"/>
            <a:r>
              <a:rPr lang="de-DE" dirty="0" smtClean="0">
                <a:latin typeface="+mj-lt"/>
              </a:rPr>
              <a:t>Die Klasse wählte verschiedene Rezepte passend zum Thema aus, </a:t>
            </a:r>
          </a:p>
          <a:p>
            <a:pPr algn="ctr"/>
            <a:r>
              <a:rPr lang="de-DE" dirty="0" smtClean="0">
                <a:latin typeface="+mj-lt"/>
              </a:rPr>
              <a:t> Ideen dazu holten sie sich  aus der Rezeptkartei bzw. aus dem Angebot </a:t>
            </a:r>
          </a:p>
          <a:p>
            <a:pPr algn="ctr"/>
            <a:r>
              <a:rPr lang="de-DE" dirty="0" smtClean="0">
                <a:latin typeface="+mj-lt"/>
              </a:rPr>
              <a:t>von Rezeptvorschlägen im Internet</a:t>
            </a:r>
            <a:endParaRPr lang="de-DE" dirty="0">
              <a:latin typeface="+mj-lt"/>
            </a:endParaRPr>
          </a:p>
        </p:txBody>
      </p:sp>
      <p:pic>
        <p:nvPicPr>
          <p:cNvPr id="10" name="Inhaltsplatzhalter 9"/>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948265" y="620688"/>
            <a:ext cx="1656184" cy="1656184"/>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3" y="2636912"/>
            <a:ext cx="2285098" cy="3806351"/>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82308">
            <a:off x="3906856" y="821382"/>
            <a:ext cx="2413158" cy="4044887"/>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12122">
            <a:off x="893860" y="3065355"/>
            <a:ext cx="2258958" cy="3379143"/>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3995936" y="5301208"/>
            <a:ext cx="2520280" cy="646331"/>
          </a:xfrm>
          <a:prstGeom prst="rect">
            <a:avLst/>
          </a:prstGeom>
          <a:noFill/>
        </p:spPr>
        <p:txBody>
          <a:bodyPr wrap="square" rtlCol="0">
            <a:spAutoFit/>
          </a:bodyPr>
          <a:lstStyle/>
          <a:p>
            <a:pPr algn="ctr"/>
            <a:r>
              <a:rPr lang="de-DE" b="1" dirty="0" smtClean="0">
                <a:latin typeface="+mj-lt"/>
              </a:rPr>
              <a:t>Hier </a:t>
            </a:r>
            <a:r>
              <a:rPr lang="de-DE" dirty="0" smtClean="0">
                <a:latin typeface="+mj-lt"/>
              </a:rPr>
              <a:t>eine</a:t>
            </a:r>
            <a:r>
              <a:rPr lang="de-DE" b="1" dirty="0" smtClean="0">
                <a:latin typeface="+mj-lt"/>
              </a:rPr>
              <a:t> kleine Auswahl davon!</a:t>
            </a:r>
            <a:endParaRPr lang="de-DE" b="1" dirty="0">
              <a:latin typeface="+mj-lt"/>
            </a:endParaRPr>
          </a:p>
        </p:txBody>
      </p:sp>
    </p:spTree>
    <p:extLst>
      <p:ext uri="{BB962C8B-B14F-4D97-AF65-F5344CB8AC3E}">
        <p14:creationId xmlns:p14="http://schemas.microsoft.com/office/powerpoint/2010/main" val="396681144"/>
      </p:ext>
    </p:extLst>
  </p:cSld>
  <p:clrMapOvr>
    <a:masterClrMapping/>
  </p:clrMapOvr>
  <p:transition spd="slow" advClick="0" advTm="10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92696"/>
            <a:ext cx="2853953" cy="648072"/>
          </a:xfrm>
        </p:spPr>
        <p:txBody>
          <a:bodyPr>
            <a:noAutofit/>
          </a:bodyPr>
          <a:lstStyle/>
          <a:p>
            <a:r>
              <a:rPr lang="de-DE" dirty="0" smtClean="0">
                <a:solidFill>
                  <a:srgbClr val="FFC000"/>
                </a:solidFill>
              </a:rPr>
              <a:t/>
            </a:r>
            <a:br>
              <a:rPr lang="de-DE" dirty="0" smtClean="0">
                <a:solidFill>
                  <a:srgbClr val="FFC000"/>
                </a:solidFill>
              </a:rPr>
            </a:br>
            <a:r>
              <a:rPr lang="de-DE" b="1" dirty="0" smtClean="0">
                <a:solidFill>
                  <a:srgbClr val="FFC000"/>
                </a:solidFill>
                <a:effectLst>
                  <a:outerShdw blurRad="38100" dist="38100" dir="2700000" algn="tl">
                    <a:srgbClr val="000000">
                      <a:alpha val="43137"/>
                    </a:srgbClr>
                  </a:outerShdw>
                </a:effectLst>
              </a:rPr>
              <a:t>Genug der Theorie, jetzt geht es an die Praxis!!</a:t>
            </a:r>
            <a:endParaRPr lang="de-DE" b="1" dirty="0">
              <a:solidFill>
                <a:srgbClr val="FFC000"/>
              </a:solidFill>
              <a:effectLst>
                <a:outerShdw blurRad="38100" dist="38100" dir="2700000" algn="tl">
                  <a:srgbClr val="000000">
                    <a:alpha val="43137"/>
                  </a:srgbClr>
                </a:outerShdw>
              </a:effectLst>
            </a:endParaRPr>
          </a:p>
        </p:txBody>
      </p:sp>
      <p:sp>
        <p:nvSpPr>
          <p:cNvPr id="4" name="Textplatzhalter 3"/>
          <p:cNvSpPr>
            <a:spLocks noGrp="1"/>
          </p:cNvSpPr>
          <p:nvPr>
            <p:ph type="body" idx="2"/>
          </p:nvPr>
        </p:nvSpPr>
        <p:spPr>
          <a:xfrm>
            <a:off x="457200" y="1435100"/>
            <a:ext cx="2386608" cy="5090244"/>
          </a:xfrm>
        </p:spPr>
        <p:txBody>
          <a:bodyPr>
            <a:normAutofit/>
          </a:bodyPr>
          <a:lstStyle/>
          <a:p>
            <a:r>
              <a:rPr lang="de-DE" dirty="0" smtClean="0">
                <a:latin typeface="+mj-lt"/>
              </a:rPr>
              <a:t>In der Schulküche bereiteten die Schüler in Teams die unterschiedlichen Speisen vor und zu. </a:t>
            </a:r>
          </a:p>
          <a:p>
            <a:endParaRPr lang="de-DE" dirty="0" smtClean="0">
              <a:latin typeface="+mj-lt"/>
            </a:endParaRPr>
          </a:p>
          <a:p>
            <a:r>
              <a:rPr lang="de-DE" dirty="0" smtClean="0">
                <a:latin typeface="+mj-lt"/>
              </a:rPr>
              <a:t>Die Lehrplaninhalte wie z.B.</a:t>
            </a:r>
          </a:p>
          <a:p>
            <a:pPr>
              <a:buFont typeface="Arial" pitchFamily="34" charset="0"/>
              <a:buChar char="•"/>
            </a:pPr>
            <a:r>
              <a:rPr lang="de-DE" dirty="0" smtClean="0">
                <a:latin typeface="+mj-lt"/>
              </a:rPr>
              <a:t> Hygienerichtlinien</a:t>
            </a:r>
            <a:endParaRPr lang="de-DE" dirty="0">
              <a:latin typeface="+mj-lt"/>
            </a:endParaRPr>
          </a:p>
          <a:p>
            <a:pPr>
              <a:buFont typeface="Arial" pitchFamily="34" charset="0"/>
              <a:buChar char="•"/>
            </a:pPr>
            <a:r>
              <a:rPr lang="de-DE" dirty="0" smtClean="0">
                <a:latin typeface="+mj-lt"/>
              </a:rPr>
              <a:t> Vorbereitungsarbeiten</a:t>
            </a:r>
          </a:p>
          <a:p>
            <a:pPr>
              <a:buFont typeface="Arial" pitchFamily="34" charset="0"/>
              <a:buChar char="•"/>
            </a:pPr>
            <a:r>
              <a:rPr lang="de-DE" dirty="0" smtClean="0">
                <a:latin typeface="+mj-lt"/>
              </a:rPr>
              <a:t> Garverfahren wie  </a:t>
            </a:r>
          </a:p>
          <a:p>
            <a:r>
              <a:rPr lang="de-DE" dirty="0" smtClean="0">
                <a:latin typeface="+mj-lt"/>
              </a:rPr>
              <a:t>  Dünsten, Dämpfen, </a:t>
            </a:r>
          </a:p>
          <a:p>
            <a:r>
              <a:rPr lang="de-DE" dirty="0" smtClean="0">
                <a:latin typeface="+mj-lt"/>
              </a:rPr>
              <a:t>  Kochen und Backen </a:t>
            </a:r>
          </a:p>
          <a:p>
            <a:pPr>
              <a:buFont typeface="Arial" pitchFamily="34" charset="0"/>
              <a:buChar char="•"/>
            </a:pPr>
            <a:r>
              <a:rPr lang="de-DE" dirty="0" smtClean="0">
                <a:latin typeface="+mj-lt"/>
              </a:rPr>
              <a:t> Anrichten und  </a:t>
            </a:r>
          </a:p>
          <a:p>
            <a:r>
              <a:rPr lang="de-DE" dirty="0" smtClean="0">
                <a:latin typeface="+mj-lt"/>
              </a:rPr>
              <a:t>  Garnieren der Speisen</a:t>
            </a:r>
          </a:p>
          <a:p>
            <a:pPr>
              <a:buFontTx/>
              <a:buChar char="-"/>
            </a:pPr>
            <a:endParaRPr lang="de-DE" dirty="0" smtClean="0">
              <a:latin typeface="+mj-lt"/>
            </a:endParaRPr>
          </a:p>
          <a:p>
            <a:r>
              <a:rPr lang="de-DE" dirty="0" smtClean="0">
                <a:latin typeface="+mj-lt"/>
              </a:rPr>
              <a:t>wurden in den einzelnen Arbeitsschritten berücksichtigt</a:t>
            </a:r>
            <a:endParaRPr lang="de-DE" dirty="0">
              <a:latin typeface="+mj-lt"/>
            </a:endParaRPr>
          </a:p>
        </p:txBody>
      </p:sp>
      <p:pic>
        <p:nvPicPr>
          <p:cNvPr id="5" name="Inhaltsplatzhalt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20209500">
            <a:off x="6657712" y="436874"/>
            <a:ext cx="1837368" cy="2808312"/>
          </a:xfrm>
          <a:effectLst>
            <a:outerShdw blurRad="50800" dist="38100" dir="2700000" algn="tl" rotWithShape="0">
              <a:prstClr val="black">
                <a:alpha val="40000"/>
              </a:prstClr>
            </a:outerShdw>
          </a:effectLst>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63988" y="3248980"/>
            <a:ext cx="3384377" cy="2160241"/>
          </a:xfrm>
          <a:prstGeom prst="rect">
            <a:avLst/>
          </a:prstGeom>
          <a:effectLst>
            <a:outerShdw blurRad="50800" dist="38100" dir="2700000" algn="tl" rotWithShape="0">
              <a:prstClr val="black">
                <a:alpha val="40000"/>
              </a:prstClr>
            </a:outerShdw>
          </a:effectLst>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31594">
            <a:off x="3421541" y="476324"/>
            <a:ext cx="2278066" cy="40498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8219618"/>
      </p:ext>
    </p:extLst>
  </p:cSld>
  <p:clrMapOvr>
    <a:masterClrMapping/>
  </p:clrMapOvr>
  <p:transition spd="slow" advClick="0" advTm="10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099384" y="1552736"/>
            <a:ext cx="6597352" cy="3491880"/>
          </a:xfrm>
          <a:prstGeom prst="rect">
            <a:avLst/>
          </a:prstGeom>
          <a:effectLst>
            <a:outerShdw blurRad="50800" dist="38100" dir="5400000" algn="t" rotWithShape="0">
              <a:prstClr val="black">
                <a:alpha val="40000"/>
              </a:prstClr>
            </a:outerShdw>
          </a:effectLst>
        </p:spPr>
      </p:pic>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91458" y="636526"/>
            <a:ext cx="2909832" cy="1636781"/>
          </a:xfrm>
          <a:prstGeom prst="rect">
            <a:avLst/>
          </a:prstGeom>
          <a:effectLst>
            <a:outerShdw blurRad="50800" dist="38100" dir="5400000" algn="t" rotWithShape="0">
              <a:prstClr val="black">
                <a:alpha val="40000"/>
              </a:prstClr>
            </a:outerShdw>
          </a:effec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727694" y="4353424"/>
            <a:ext cx="2856961" cy="1728193"/>
          </a:xfrm>
          <a:prstGeom prst="rect">
            <a:avLst/>
          </a:prstGeom>
          <a:effectLst>
            <a:outerShdw blurRad="50800" dist="38100" dir="5400000" algn="t" rotWithShape="0">
              <a:prstClr val="black">
                <a:alpha val="40000"/>
              </a:prstClr>
            </a:outerShdw>
          </a:effectLst>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20" y="3789040"/>
            <a:ext cx="5071886" cy="2852936"/>
          </a:xfrm>
          <a:prstGeom prst="rect">
            <a:avLst/>
          </a:prstGeom>
          <a:effectLst>
            <a:outerShdw blurRad="50800" dist="38100" dir="5400000" algn="t" rotWithShape="0">
              <a:prstClr val="black">
                <a:alpha val="40000"/>
              </a:prstClr>
            </a:outerShdw>
          </a:effectLst>
        </p:spPr>
      </p:pic>
      <p:pic>
        <p:nvPicPr>
          <p:cNvPr id="6" name="Grafik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392178" y="904346"/>
            <a:ext cx="3271800" cy="1840388"/>
          </a:xfrm>
          <a:prstGeom prst="rect">
            <a:avLst/>
          </a:prstGeom>
          <a:effectLst>
            <a:outerShdw blurRad="50800" dist="38100" dir="5400000" algn="t" rotWithShape="0">
              <a:prstClr val="black">
                <a:alpha val="40000"/>
              </a:prstClr>
            </a:outerShdw>
          </a:effectLst>
        </p:spPr>
      </p:pic>
      <p:sp>
        <p:nvSpPr>
          <p:cNvPr id="7" name="Textfeld 6"/>
          <p:cNvSpPr txBox="1"/>
          <p:nvPr/>
        </p:nvSpPr>
        <p:spPr>
          <a:xfrm>
            <a:off x="2195736" y="620688"/>
            <a:ext cx="2088232" cy="2015936"/>
          </a:xfrm>
          <a:prstGeom prst="rect">
            <a:avLst/>
          </a:prstGeom>
          <a:noFill/>
        </p:spPr>
        <p:txBody>
          <a:bodyPr wrap="square" rtlCol="0">
            <a:spAutoFit/>
          </a:bodyPr>
          <a:lstStyle/>
          <a:p>
            <a:pPr algn="ctr"/>
            <a:r>
              <a:rPr lang="de-DE" sz="1700" b="1" dirty="0" smtClean="0">
                <a:solidFill>
                  <a:srgbClr val="FFC000"/>
                </a:solidFill>
                <a:latin typeface="+mj-lt"/>
              </a:rPr>
              <a:t>Einige Arbeitsschritte bei der Zubereitung </a:t>
            </a:r>
          </a:p>
          <a:p>
            <a:pPr algn="ctr"/>
            <a:r>
              <a:rPr lang="de-DE" sz="1700" b="1" dirty="0" smtClean="0">
                <a:solidFill>
                  <a:srgbClr val="FFC000"/>
                </a:solidFill>
                <a:latin typeface="+mj-lt"/>
              </a:rPr>
              <a:t>von </a:t>
            </a:r>
            <a:r>
              <a:rPr lang="de-DE" sz="2000" b="1" dirty="0" smtClean="0">
                <a:solidFill>
                  <a:srgbClr val="FFC000"/>
                </a:solidFill>
                <a:latin typeface="+mj-lt"/>
              </a:rPr>
              <a:t>Kürbismuffins</a:t>
            </a:r>
          </a:p>
          <a:p>
            <a:endParaRPr lang="de-DE" sz="2000" dirty="0"/>
          </a:p>
        </p:txBody>
      </p:sp>
    </p:spTree>
    <p:extLst>
      <p:ext uri="{BB962C8B-B14F-4D97-AF65-F5344CB8AC3E}">
        <p14:creationId xmlns:p14="http://schemas.microsoft.com/office/powerpoint/2010/main" val="980548069"/>
      </p:ext>
    </p:extLst>
  </p:cSld>
  <p:clrMapOvr>
    <a:masterClrMapping/>
  </p:clrMapOvr>
  <p:transition spd="slow" advClick="0" advTm="10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3008313" cy="1112342"/>
          </a:xfrm>
        </p:spPr>
        <p:txBody>
          <a:bodyPr>
            <a:noAutofit/>
          </a:bodyPr>
          <a:lstStyle/>
          <a:p>
            <a:pPr algn="ctr"/>
            <a:r>
              <a:rPr lang="de-DE" b="1" dirty="0" smtClean="0">
                <a:solidFill>
                  <a:srgbClr val="FFC000"/>
                </a:solidFill>
              </a:rPr>
              <a:t>Kürbistiramisu</a:t>
            </a:r>
            <a:r>
              <a:rPr lang="de-DE" sz="2000" b="1" dirty="0" smtClean="0">
                <a:solidFill>
                  <a:srgbClr val="FFC000"/>
                </a:solidFill>
              </a:rPr>
              <a:t/>
            </a:r>
            <a:br>
              <a:rPr lang="de-DE" sz="2000" b="1" dirty="0" smtClean="0">
                <a:solidFill>
                  <a:srgbClr val="FFC000"/>
                </a:solidFill>
              </a:rPr>
            </a:br>
            <a:r>
              <a:rPr lang="de-DE" sz="1800" b="1" dirty="0" smtClean="0">
                <a:solidFill>
                  <a:srgbClr val="FFC000"/>
                </a:solidFill>
              </a:rPr>
              <a:t>eine gesunde Alternative </a:t>
            </a:r>
            <a:br>
              <a:rPr lang="de-DE" sz="1800" b="1" dirty="0" smtClean="0">
                <a:solidFill>
                  <a:srgbClr val="FFC000"/>
                </a:solidFill>
              </a:rPr>
            </a:br>
            <a:r>
              <a:rPr lang="de-DE" sz="1800" b="1" dirty="0" smtClean="0">
                <a:solidFill>
                  <a:srgbClr val="FFC000"/>
                </a:solidFill>
              </a:rPr>
              <a:t>zum Orginal</a:t>
            </a:r>
            <a:endParaRPr lang="de-DE" sz="1800" b="1" dirty="0">
              <a:solidFill>
                <a:srgbClr val="FFC000"/>
              </a:solidFill>
            </a:endParaRPr>
          </a:p>
        </p:txBody>
      </p:sp>
      <p:sp>
        <p:nvSpPr>
          <p:cNvPr id="4" name="Textplatzhalter 3"/>
          <p:cNvSpPr>
            <a:spLocks noGrp="1"/>
          </p:cNvSpPr>
          <p:nvPr>
            <p:ph type="body" idx="2"/>
          </p:nvPr>
        </p:nvSpPr>
        <p:spPr>
          <a:xfrm>
            <a:off x="467544" y="1484784"/>
            <a:ext cx="3008313" cy="4602163"/>
          </a:xfrm>
        </p:spPr>
        <p:txBody>
          <a:bodyPr>
            <a:normAutofit/>
          </a:bodyPr>
          <a:lstStyle/>
          <a:p>
            <a:endParaRPr lang="de-DE" dirty="0" smtClean="0"/>
          </a:p>
          <a:p>
            <a:r>
              <a:rPr lang="de-DE" sz="1600" dirty="0" smtClean="0">
                <a:latin typeface="+mj-lt"/>
              </a:rPr>
              <a:t>In diesem Rezept verwendeten wir weniger Zucker und natürlich die gekochte und pürierte Kürbismasse. </a:t>
            </a:r>
          </a:p>
          <a:p>
            <a:endParaRPr lang="de-DE" sz="1600" dirty="0" smtClean="0">
              <a:latin typeface="+mj-lt"/>
            </a:endParaRPr>
          </a:p>
          <a:p>
            <a:r>
              <a:rPr lang="de-DE" sz="1600" dirty="0" smtClean="0">
                <a:latin typeface="+mj-lt"/>
              </a:rPr>
              <a:t>Außerdem ersetzten wir einen Teil der Mascarpone mit Frischkäse, so dass sich insgesamt die Kalorienmenge reduzierte</a:t>
            </a:r>
            <a:r>
              <a:rPr lang="de-DE" sz="1800" dirty="0" smtClean="0">
                <a:latin typeface="+mj-lt"/>
              </a:rPr>
              <a:t>.</a:t>
            </a:r>
          </a:p>
          <a:p>
            <a:endParaRPr lang="de-DE" sz="1800" dirty="0" smtClean="0">
              <a:latin typeface="+mj-lt"/>
            </a:endParaRPr>
          </a:p>
          <a:p>
            <a:r>
              <a:rPr lang="de-DE" sz="1800" dirty="0" smtClean="0">
                <a:latin typeface="+mj-lt"/>
              </a:rPr>
              <a:t>Mmmhhh</a:t>
            </a:r>
          </a:p>
          <a:p>
            <a:r>
              <a:rPr lang="de-DE" sz="1800" dirty="0" smtClean="0">
                <a:latin typeface="+mj-lt"/>
              </a:rPr>
              <a:t>lecker!!!!</a:t>
            </a:r>
            <a:endParaRPr lang="de-DE" sz="1800" dirty="0">
              <a:latin typeface="+mj-lt"/>
            </a:endParaRPr>
          </a:p>
        </p:txBody>
      </p:sp>
      <p:pic>
        <p:nvPicPr>
          <p:cNvPr id="6" name="Inhaltsplatzhalter 5" descr="20171017_132649.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300192" y="404664"/>
            <a:ext cx="2376264" cy="2232247"/>
          </a:xfrm>
          <a:effectLst>
            <a:outerShdw blurRad="50800" dist="38100" algn="l" rotWithShape="0">
              <a:prstClr val="black">
                <a:alpha val="40000"/>
              </a:prstClr>
            </a:outerShdw>
          </a:effectLst>
        </p:spPr>
      </p:pic>
      <p:pic>
        <p:nvPicPr>
          <p:cNvPr id="7" name="Grafik 6" descr="20171017_13270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960" y="404664"/>
            <a:ext cx="1872208" cy="2376264"/>
          </a:xfrm>
          <a:prstGeom prst="rect">
            <a:avLst/>
          </a:prstGeom>
          <a:effectLst>
            <a:outerShdw blurRad="50800" dist="38100" algn="l" rotWithShape="0">
              <a:prstClr val="black">
                <a:alpha val="40000"/>
              </a:prstClr>
            </a:outerShdw>
          </a:effectLst>
        </p:spPr>
      </p:pic>
      <p:pic>
        <p:nvPicPr>
          <p:cNvPr id="8" name="Grafik 7" descr="20171017_13393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1960" y="2996952"/>
            <a:ext cx="1962585" cy="3384376"/>
          </a:xfrm>
          <a:prstGeom prst="rect">
            <a:avLst/>
          </a:prstGeom>
          <a:effectLst>
            <a:outerShdw blurRad="50800" dist="38100" algn="l" rotWithShape="0">
              <a:prstClr val="black">
                <a:alpha val="40000"/>
              </a:prstClr>
            </a:outerShdw>
          </a:effectLst>
        </p:spPr>
      </p:pic>
      <p:pic>
        <p:nvPicPr>
          <p:cNvPr id="9" name="Grafik 8" descr="20171019_09443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4208" y="2924944"/>
            <a:ext cx="2232248" cy="3489040"/>
          </a:xfrm>
          <a:prstGeom prst="rect">
            <a:avLst/>
          </a:prstGeom>
          <a:effectLst>
            <a:outerShdw blurRad="50800" dist="38100" algn="l" rotWithShape="0">
              <a:prstClr val="black">
                <a:alpha val="40000"/>
              </a:prstClr>
            </a:outerShdw>
          </a:effectLst>
        </p:spPr>
      </p:pic>
      <p:sp>
        <p:nvSpPr>
          <p:cNvPr id="10" name="Smiley 9"/>
          <p:cNvSpPr/>
          <p:nvPr/>
        </p:nvSpPr>
        <p:spPr>
          <a:xfrm>
            <a:off x="2267744" y="5445224"/>
            <a:ext cx="914400" cy="914400"/>
          </a:xfrm>
          <a:prstGeom prst="smileyFace">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00"/>
              </a:solidFill>
            </a:endParaRPr>
          </a:p>
        </p:txBody>
      </p:sp>
    </p:spTree>
  </p:cSld>
  <p:clrMapOvr>
    <a:masterClrMapping/>
  </p:clrMapOvr>
  <p:transition spd="slow" advClick="0" advTm="10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C000"/>
                </a:solidFill>
              </a:rPr>
              <a:t>Kürbissuppe mit Croutons</a:t>
            </a:r>
            <a:endParaRPr lang="de-DE" dirty="0">
              <a:solidFill>
                <a:srgbClr val="FFC000"/>
              </a:solidFill>
            </a:endParaRPr>
          </a:p>
        </p:txBody>
      </p:sp>
      <p:pic>
        <p:nvPicPr>
          <p:cNvPr id="5" name="Inhaltsplatzhalter 4" descr="20171017_132719.jpg"/>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27584" y="1556792"/>
            <a:ext cx="2576339"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nhaltsplatzhalter 5" descr="20171019_100703.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96136" y="1556792"/>
            <a:ext cx="2576339"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feld 7"/>
          <p:cNvSpPr txBox="1"/>
          <p:nvPr/>
        </p:nvSpPr>
        <p:spPr>
          <a:xfrm>
            <a:off x="3707904" y="2276872"/>
            <a:ext cx="1800200" cy="2708434"/>
          </a:xfrm>
          <a:prstGeom prst="rect">
            <a:avLst/>
          </a:prstGeom>
          <a:noFill/>
        </p:spPr>
        <p:txBody>
          <a:bodyPr wrap="square" rtlCol="0">
            <a:spAutoFit/>
          </a:bodyPr>
          <a:lstStyle/>
          <a:p>
            <a:pPr algn="ctr"/>
            <a:r>
              <a:rPr lang="de-DE" sz="1700" dirty="0" smtClean="0">
                <a:latin typeface="+mj-lt"/>
              </a:rPr>
              <a:t>Für die Verpflegung in der Mittagspause.</a:t>
            </a:r>
          </a:p>
          <a:p>
            <a:pPr algn="ctr"/>
            <a:endParaRPr lang="de-DE" sz="1700" dirty="0" smtClean="0">
              <a:latin typeface="+mj-lt"/>
            </a:endParaRPr>
          </a:p>
          <a:p>
            <a:pPr algn="ctr"/>
            <a:r>
              <a:rPr lang="de-DE" sz="1700" dirty="0" smtClean="0">
                <a:latin typeface="+mj-lt"/>
              </a:rPr>
              <a:t>Als Nachtisch wahlweise Kürbistiramisu oder Kürbismuffins</a:t>
            </a:r>
          </a:p>
        </p:txBody>
      </p:sp>
    </p:spTree>
  </p:cSld>
  <p:clrMapOvr>
    <a:masterClrMapping/>
  </p:clrMapOvr>
  <p:transition spd="slow" advClick="0" advTm="1000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362</Words>
  <Application>Microsoft Office PowerPoint</Application>
  <PresentationFormat>Bildschirmpräsentation (4:3)</PresentationFormat>
  <Paragraphs>65</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Ananke</vt:lpstr>
      <vt:lpstr> Tage der  Schulverpflegung</vt:lpstr>
      <vt:lpstr>Vorüberlegungen</vt:lpstr>
      <vt:lpstr> - Wie gesund ist der Kürbis?   - Wie viele Arten gibt es?   - Welche Inhaltsstoffe hat der     Kürbis?   - Wie hoch ist der Vitamin- und     Mineralstoffgehalt in Kürbissen?  Diese und andere Fragen erarbeitete die Klasse anhand eines Textes und den dazugehörigen Fragen !</vt:lpstr>
      <vt:lpstr>Informationstext und die dazugehörigen Fragen!</vt:lpstr>
      <vt:lpstr>   Rezeptbeispiele</vt:lpstr>
      <vt:lpstr> Genug der Theorie, jetzt geht es an die Praxis!!</vt:lpstr>
      <vt:lpstr>PowerPoint-Präsentation</vt:lpstr>
      <vt:lpstr>Kürbistiramisu eine gesunde Alternative  zum Orginal</vt:lpstr>
      <vt:lpstr>Kürbissuppe mit Croutons</vt:lpstr>
      <vt:lpstr>Pausenverpflegung für die 1. Pause 10.10 Uhr</vt:lpstr>
      <vt:lpstr>Die Speisen waren nun zubereitet und fertiggestellt, jetzt konnten die Mitschülerinnen und Mitschüler der Schule zum Probieren kommen. Manche trauten sich von der ganzen Speisenauswahl zu kosten. Andere probierten erst kleine Mengen, waren aber dann überrascht von dem guten Geschmack und nahmen sich ein zweites Mal.</vt:lpstr>
      <vt:lpstr>BVJ/HW-Pflege</vt:lpstr>
    </vt:vector>
  </TitlesOfParts>
  <Company>Kolping Schulwerke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Tage der  Schulverpflegung</dc:title>
  <dc:creator>Christine Schäfer</dc:creator>
  <cp:lastModifiedBy>Paul Schug</cp:lastModifiedBy>
  <cp:revision>50</cp:revision>
  <dcterms:created xsi:type="dcterms:W3CDTF">2017-10-20T09:32:01Z</dcterms:created>
  <dcterms:modified xsi:type="dcterms:W3CDTF">2017-11-06T14:22:22Z</dcterms:modified>
</cp:coreProperties>
</file>